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0" r:id="rId6"/>
    <p:sldId id="269" r:id="rId7"/>
    <p:sldId id="261" r:id="rId8"/>
    <p:sldId id="27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Barlow" pitchFamily="2" charset="77"/>
      <p:regular r:id="rId18"/>
      <p:bold r:id="rId19"/>
      <p:italic r:id="rId20"/>
      <p:boldItalic r:id="rId21"/>
    </p:embeddedFont>
    <p:embeddedFont>
      <p:font typeface="Barlow Medium" panose="020F0502020204030204" pitchFamily="34" charset="0"/>
      <p:regular r:id="rId22"/>
      <p:bold r:id="rId23"/>
      <p:italic r:id="rId24"/>
      <p:boldItalic r:id="rId25"/>
    </p:embeddedFont>
    <p:embeddedFont>
      <p:font typeface="Barlow SemiBold" panose="020F050202020403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Oswald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RLi/8HwKkG/JJ+ffryk1Rp7A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83C32-250E-4A0D-9892-5563257DB068}">
  <a:tblStyle styleId="{F9983C32-250E-4A0D-9892-5563257DB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57871-2B1D-4EAB-BAAA-3C316A35A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6"/>
    <p:restoredTop sz="94676"/>
  </p:normalViewPr>
  <p:slideViewPr>
    <p:cSldViewPr snapToGrid="0" snapToObjects="1">
      <p:cViewPr>
        <p:scale>
          <a:sx n="170" d="100"/>
          <a:sy n="170" d="100"/>
        </p:scale>
        <p:origin x="-32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388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7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71500" y="0"/>
            <a:ext cx="8220600" cy="4329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464825" y="302125"/>
            <a:ext cx="6521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Budweiser:</a:t>
            </a:r>
            <a:endParaRPr sz="55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“The Beers Dataset”</a:t>
            </a:r>
            <a:endParaRPr sz="55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464825" y="2781801"/>
            <a:ext cx="65214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 DATA ANALYSIS</a:t>
            </a:r>
            <a:endParaRPr sz="2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7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00" y="5074950"/>
            <a:ext cx="3087251" cy="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6121500"/>
            <a:ext cx="121920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684825" y="1385800"/>
            <a:ext cx="8360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191775" y="1377525"/>
            <a:ext cx="334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300" y="2811125"/>
            <a:ext cx="2273050" cy="3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7150" y="1094130"/>
            <a:ext cx="1470932" cy="9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637157" y="2188405"/>
            <a:ext cx="1470932" cy="94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8"/>
          <p:cNvGraphicFramePr/>
          <p:nvPr/>
        </p:nvGraphicFramePr>
        <p:xfrm>
          <a:off x="622350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CO”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KY”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IN”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NY”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73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182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8"/>
          <p:cNvGraphicFramePr/>
          <p:nvPr/>
        </p:nvGraphicFramePr>
        <p:xfrm>
          <a:off x="4940575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OR”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VA”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OH”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l="8991" t="7951" b="18562"/>
          <a:stretch/>
        </p:blipFill>
        <p:spPr>
          <a:xfrm>
            <a:off x="1367825" y="2320600"/>
            <a:ext cx="67730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7644875" y="2007750"/>
            <a:ext cx="3675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Barlow"/>
                <a:cs typeface="Calibri Light" panose="020F0302020204030204" pitchFamily="34" charset="0"/>
                <a:sym typeface="Barlow"/>
              </a:rPr>
              <a:t>Alcohol by volume of the beer has a mean of 0.06 with a standard deviation of 0.01. The histogram shows that the data is slightly skewed to the right, or more specifically the data is positively skewed.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Barlow"/>
              <a:cs typeface="Calibri Light" panose="020F0302020204030204" pitchFamily="34" charset="0"/>
              <a:sym typeface="Barlow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791250"/>
            <a:ext cx="48036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698500" y="782975"/>
            <a:ext cx="4105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ABV statistics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250" y="2889250"/>
            <a:ext cx="2880162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975" y="2889261"/>
            <a:ext cx="2880150" cy="35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 rot="-5400000">
            <a:off x="955475" y="22392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800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8" name="Google Shape;168;p9"/>
          <p:cNvSpPr txBox="1"/>
          <p:nvPr/>
        </p:nvSpPr>
        <p:spPr>
          <a:xfrm rot="-5400000">
            <a:off x="204475" y="372036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Frequency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-5400000">
            <a:off x="955475" y="2964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600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-5400000">
            <a:off x="955475" y="3720363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400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1" name="Google Shape;171;p9"/>
          <p:cNvSpPr txBox="1"/>
          <p:nvPr/>
        </p:nvSpPr>
        <p:spPr>
          <a:xfrm rot="-5400000">
            <a:off x="955475" y="4476238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200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2" name="Google Shape;172;p9"/>
          <p:cNvSpPr txBox="1"/>
          <p:nvPr/>
        </p:nvSpPr>
        <p:spPr>
          <a:xfrm rot="-5400000">
            <a:off x="1062425" y="5221875"/>
            <a:ext cx="44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427875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007400" y="605931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309729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191583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073438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0.06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4955292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837146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6719000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87" t="1275" r="1080" b="1353"/>
          <a:stretch/>
        </p:blipFill>
        <p:spPr>
          <a:xfrm>
            <a:off x="580150" y="2056450"/>
            <a:ext cx="362910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960" y="2027227"/>
            <a:ext cx="3694082" cy="2291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0"/>
          <p:cNvGraphicFramePr/>
          <p:nvPr/>
        </p:nvGraphicFramePr>
        <p:xfrm>
          <a:off x="1414800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0.0351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10"/>
          <p:cNvGraphicFramePr/>
          <p:nvPr/>
        </p:nvGraphicFramePr>
        <p:xfrm>
          <a:off x="5190829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0.6706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Google Shape;189;p10"/>
          <p:cNvGraphicFramePr/>
          <p:nvPr/>
        </p:nvGraphicFramePr>
        <p:xfrm>
          <a:off x="8966847" y="4728377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0.6729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0.4524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794100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Full Dataset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4570124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NAs in ABV or IBU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346147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ABV values &gt; 0.099 and Scale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554875" y="5761100"/>
            <a:ext cx="11122800" cy="3891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ABV and IBU have positive correlation but it shows slight increment of relationship after removing outliers and scaling ABV and IBU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830" y="2026977"/>
            <a:ext cx="3694883" cy="229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Relationship between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/>
          <p:nvPr/>
        </p:nvSpPr>
        <p:spPr>
          <a:xfrm>
            <a:off x="3388900" y="914175"/>
            <a:ext cx="5459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>
            <a:spLocks noGrp="1"/>
          </p:cNvSpPr>
          <p:nvPr>
            <p:ph type="title"/>
          </p:nvPr>
        </p:nvSpPr>
        <p:spPr>
          <a:xfrm>
            <a:off x="3388900" y="905900"/>
            <a:ext cx="5459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and IBU correlation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3" name="Google Shape;20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205" t="4812" r="614" b="7050"/>
          <a:stretch/>
        </p:blipFill>
        <p:spPr>
          <a:xfrm>
            <a:off x="3388900" y="1697975"/>
            <a:ext cx="5459400" cy="38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2663200" y="266770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100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2663200" y="39379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2663200" y="51610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3117500" y="561755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 rot="-5400000">
            <a:off x="1988950" y="3454325"/>
            <a:ext cx="988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IBU</a:t>
            </a:r>
            <a:endParaRPr sz="16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>
            <a:off x="4951100" y="561755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0.05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876350" y="561755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5490550" y="6062175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212" name="Google Shape;2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/>
          <p:nvPr/>
        </p:nvSpPr>
        <p:spPr>
          <a:xfrm>
            <a:off x="3012600" y="1003900"/>
            <a:ext cx="61671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3039603" y="995625"/>
            <a:ext cx="61128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and IBU correlation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9" name="Google Shape;21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830" t="565" r="275" b="6782"/>
          <a:stretch/>
        </p:blipFill>
        <p:spPr>
          <a:xfrm>
            <a:off x="3012450" y="1801750"/>
            <a:ext cx="6167100" cy="37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2"/>
          <p:cNvSpPr txBox="1"/>
          <p:nvPr/>
        </p:nvSpPr>
        <p:spPr>
          <a:xfrm>
            <a:off x="2295275" y="27431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100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2295275" y="401340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2295275" y="5236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3674050" y="559930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 rot="-5400000">
            <a:off x="1743625" y="3417400"/>
            <a:ext cx="988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IBU</a:t>
            </a:r>
            <a:endParaRPr sz="16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5237863" y="559930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0.05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6" name="Google Shape;226;p12"/>
          <p:cNvSpPr txBox="1"/>
          <p:nvPr/>
        </p:nvSpPr>
        <p:spPr>
          <a:xfrm>
            <a:off x="6801688" y="559930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5471675" y="6023350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chemeClr val="lt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8304600" y="5596175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/>
          <p:nvPr/>
        </p:nvSpPr>
        <p:spPr>
          <a:xfrm>
            <a:off x="3018300" y="1098125"/>
            <a:ext cx="6155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/>
          </p:nvPr>
        </p:nvSpPr>
        <p:spPr>
          <a:xfrm>
            <a:off x="3367654" y="1089850"/>
            <a:ext cx="54567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and IBU correlation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6" name="Google Shape;236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714" t="6051" r="417" b="9073"/>
          <a:stretch/>
        </p:blipFill>
        <p:spPr>
          <a:xfrm>
            <a:off x="3018300" y="1888450"/>
            <a:ext cx="6155400" cy="34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 txBox="1"/>
          <p:nvPr/>
        </p:nvSpPr>
        <p:spPr>
          <a:xfrm>
            <a:off x="2276250" y="263940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100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>
            <a:off x="2276250" y="353230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2276250" y="442520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 rot="-5400000">
            <a:off x="133200" y="3411850"/>
            <a:ext cx="40965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International Bitterness Units of the beer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3341700" y="6001500"/>
            <a:ext cx="55086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Alcohol volume of the beer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2839225" y="5451275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4876650" y="5451275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0.05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6914075" y="5451275"/>
            <a:ext cx="12561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950" y="1518225"/>
            <a:ext cx="103581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932700" y="781600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916950" y="778150"/>
            <a:ext cx="6810900" cy="7449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932700" y="796975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932800" y="788700"/>
            <a:ext cx="6810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5" name="Google Shape;95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2700" y="1533600"/>
            <a:ext cx="10326600" cy="46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658975" y="4104348"/>
            <a:ext cx="4812300" cy="181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58975" y="2228425"/>
            <a:ext cx="4812300" cy="17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878676" y="2228425"/>
            <a:ext cx="4290900" cy="375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ABV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Without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 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IBU</a:t>
            </a:r>
            <a:endParaRPr b="1"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Regardless of missing values, Oregon has beer with the highest IBU</a:t>
            </a:r>
            <a:endParaRPr sz="140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267505435"/>
              </p:ext>
            </p:extLst>
          </p:nvPr>
        </p:nvGraphicFramePr>
        <p:xfrm>
          <a:off x="6202349" y="3033395"/>
          <a:ext cx="3302000" cy="39560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Colorado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522261221"/>
              </p:ext>
            </p:extLst>
          </p:nvPr>
        </p:nvGraphicFramePr>
        <p:xfrm>
          <a:off x="6202349" y="5510662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IBU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Oregon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61775" y="2211150"/>
            <a:ext cx="44067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Discovering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Data Scientists identified 3% of Alcohol By Volum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(ABV) of the beer data points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(62 data points) </a:t>
            </a:r>
            <a:endParaRPr sz="100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also identified 50% of International Bit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terness 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Units (IBU) of the beer data points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(1,000 data points)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no relationship between the missing data in ABV and other attributes or values observed within the given dataset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are 1,000 good quality data points that remain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val="98821661"/>
              </p:ext>
            </p:extLst>
          </p:nvPr>
        </p:nvGraphicFramePr>
        <p:xfrm>
          <a:off x="6202349" y="4019268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California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0" y="876150"/>
            <a:ext cx="6367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59075" y="867875"/>
            <a:ext cx="5708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Other Exploratory Data 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0" y="1347338"/>
            <a:ext cx="4290900" cy="53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658975" y="796975"/>
            <a:ext cx="2934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659075" y="788700"/>
            <a:ext cx="29349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Missing Values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4558"/>
          <a:stretch/>
        </p:blipFill>
        <p:spPr>
          <a:xfrm>
            <a:off x="7914525" y="0"/>
            <a:ext cx="42774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21371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400" y="1220930"/>
            <a:ext cx="3076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060E-7E1E-CC25-E0A5-32BFFB39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1958312"/>
            <a:ext cx="10795200" cy="448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70F56-5E34-1A46-FBDC-576FF70D3377}"/>
              </a:ext>
            </a:extLst>
          </p:cNvPr>
          <p:cNvSpPr txBox="1"/>
          <p:nvPr/>
        </p:nvSpPr>
        <p:spPr>
          <a:xfrm>
            <a:off x="3774900" y="1435291"/>
            <a:ext cx="771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Alcohol Content by Volume.</a:t>
            </a:r>
          </a:p>
        </p:txBody>
      </p:sp>
    </p:spTree>
    <p:extLst>
      <p:ext uri="{BB962C8B-B14F-4D97-AF65-F5344CB8AC3E}">
        <p14:creationId xmlns:p14="http://schemas.microsoft.com/office/powerpoint/2010/main" val="327627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88375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500" y="1280100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6" y="1917925"/>
            <a:ext cx="10404522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C4D32-3C42-BFEC-0E61-4A1E9A9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" y="1917800"/>
            <a:ext cx="10404522" cy="4600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BDF9-89AA-E95A-BECB-8F94A9CE31B8}"/>
              </a:ext>
            </a:extLst>
          </p:cNvPr>
          <p:cNvSpPr txBox="1"/>
          <p:nvPr/>
        </p:nvSpPr>
        <p:spPr>
          <a:xfrm>
            <a:off x="3802175" y="1222309"/>
            <a:ext cx="68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International Bitterness Units.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*Note: 1 row containing missing data was removed.</a:t>
            </a:r>
          </a:p>
        </p:txBody>
      </p:sp>
    </p:spTree>
    <p:extLst>
      <p:ext uri="{BB962C8B-B14F-4D97-AF65-F5344CB8AC3E}">
        <p14:creationId xmlns:p14="http://schemas.microsoft.com/office/powerpoint/2010/main" val="53505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5" y="1917925"/>
            <a:ext cx="10740649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480</Words>
  <Application>Microsoft Macintosh PowerPoint</Application>
  <PresentationFormat>Widescreen</PresentationFormat>
  <Paragraphs>169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Oswald</vt:lpstr>
      <vt:lpstr>Calibri</vt:lpstr>
      <vt:lpstr>Barlow SemiBold</vt:lpstr>
      <vt:lpstr>Barlow</vt:lpstr>
      <vt:lpstr>Arial</vt:lpstr>
      <vt:lpstr>Barlow Medium</vt:lpstr>
      <vt:lpstr>Calibri Light</vt:lpstr>
      <vt:lpstr>Office Theme</vt:lpstr>
      <vt:lpstr>Budweiser: “The Beers Dataset”</vt:lpstr>
      <vt:lpstr>How many Breweries in each State?</vt:lpstr>
      <vt:lpstr>How many Breweries in each State?</vt:lpstr>
      <vt:lpstr>Other Exploratory Data Analysis</vt:lpstr>
      <vt:lpstr>Missing Values</vt:lpstr>
      <vt:lpstr>ABV by State</vt:lpstr>
      <vt:lpstr>ABV by State</vt:lpstr>
      <vt:lpstr>IBU by State</vt:lpstr>
      <vt:lpstr>IBU by State</vt:lpstr>
      <vt:lpstr>Max ABV and IBU</vt:lpstr>
      <vt:lpstr>Total ABV statistics</vt:lpstr>
      <vt:lpstr>Relationship between ABV and IBU</vt:lpstr>
      <vt:lpstr>ABV and IBU correlation</vt:lpstr>
      <vt:lpstr>ABV and IBU correlation</vt:lpstr>
      <vt:lpstr>ABV and IBU correlation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Budweiser: “The Beers Dataset”</dc:title>
  <dc:creator>Arsalan Chandwani</dc:creator>
  <cp:lastModifiedBy>Microsoft Office User</cp:lastModifiedBy>
  <cp:revision>1</cp:revision>
  <dcterms:created xsi:type="dcterms:W3CDTF">2022-06-10T21:39:55Z</dcterms:created>
  <dcterms:modified xsi:type="dcterms:W3CDTF">2022-06-13T21:26:20Z</dcterms:modified>
</cp:coreProperties>
</file>